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29"/>
    <p:restoredTop sz="94624"/>
  </p:normalViewPr>
  <p:slideViewPr>
    <p:cSldViewPr snapToGrid="0">
      <p:cViewPr varScale="1">
        <p:scale>
          <a:sx n="83" d="100"/>
          <a:sy n="83" d="100"/>
        </p:scale>
        <p:origin x="192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9CAA-F634-914F-88F3-CE1702C41D93}" type="datetimeFigureOut">
              <a:rPr lang="en-US" smtClean="0"/>
              <a:t>1/28/24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FDDFD-0688-6748-9F02-205450E3E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7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9CAA-F634-914F-88F3-CE1702C41D93}" type="datetimeFigureOut">
              <a:rPr lang="en-US" smtClean="0"/>
              <a:t>1/28/24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FDDFD-0688-6748-9F02-205450E3E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3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9CAA-F634-914F-88F3-CE1702C41D93}" type="datetimeFigureOut">
              <a:rPr lang="en-US" smtClean="0"/>
              <a:t>1/28/24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FDDFD-0688-6748-9F02-205450E3E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30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9CAA-F634-914F-88F3-CE1702C41D93}" type="datetimeFigureOut">
              <a:rPr lang="en-US" smtClean="0"/>
              <a:t>1/28/24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FDDFD-0688-6748-9F02-205450E3E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1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9CAA-F634-914F-88F3-CE1702C41D93}" type="datetimeFigureOut">
              <a:rPr lang="en-US" smtClean="0"/>
              <a:t>1/28/24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FDDFD-0688-6748-9F02-205450E3E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0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9CAA-F634-914F-88F3-CE1702C41D93}" type="datetimeFigureOut">
              <a:rPr lang="en-US" smtClean="0"/>
              <a:t>1/28/24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FDDFD-0688-6748-9F02-205450E3E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1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9CAA-F634-914F-88F3-CE1702C41D93}" type="datetimeFigureOut">
              <a:rPr lang="en-US" smtClean="0"/>
              <a:t>1/28/24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FDDFD-0688-6748-9F02-205450E3E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5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9CAA-F634-914F-88F3-CE1702C41D93}" type="datetimeFigureOut">
              <a:rPr lang="en-US" smtClean="0"/>
              <a:t>1/28/24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FDDFD-0688-6748-9F02-205450E3E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6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9CAA-F634-914F-88F3-CE1702C41D93}" type="datetimeFigureOut">
              <a:rPr lang="en-US" smtClean="0"/>
              <a:t>1/28/24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FDDFD-0688-6748-9F02-205450E3E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1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9CAA-F634-914F-88F3-CE1702C41D93}" type="datetimeFigureOut">
              <a:rPr lang="en-US" smtClean="0"/>
              <a:t>1/28/24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FDDFD-0688-6748-9F02-205450E3E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19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9CAA-F634-914F-88F3-CE1702C41D93}" type="datetimeFigureOut">
              <a:rPr lang="en-US" smtClean="0"/>
              <a:t>1/28/24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FDDFD-0688-6748-9F02-205450E3E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0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989CAA-F634-914F-88F3-CE1702C41D93}" type="datetimeFigureOut">
              <a:rPr lang="en-US" smtClean="0"/>
              <a:t>1/28/24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EFDDFD-0688-6748-9F02-205450E3E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5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ign with white text&#10;&#10;Description automatically generated">
            <a:extLst>
              <a:ext uri="{FF2B5EF4-FFF2-40B4-BE49-F238E27FC236}">
                <a16:creationId xmlns:a16="http://schemas.microsoft.com/office/drawing/2014/main" id="{E340CA38-A969-80CE-3FA5-38107DD14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1266" y="173030"/>
            <a:ext cx="812844" cy="618665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B9C7CEC-C984-A343-4431-F985E44E75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904878"/>
              </p:ext>
            </p:extLst>
          </p:nvPr>
        </p:nvGraphicFramePr>
        <p:xfrm>
          <a:off x="112815" y="1209687"/>
          <a:ext cx="8918370" cy="47856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3674">
                  <a:extLst>
                    <a:ext uri="{9D8B030D-6E8A-4147-A177-3AD203B41FA5}">
                      <a16:colId xmlns:a16="http://schemas.microsoft.com/office/drawing/2014/main" val="3046362774"/>
                    </a:ext>
                  </a:extLst>
                </a:gridCol>
                <a:gridCol w="1783674">
                  <a:extLst>
                    <a:ext uri="{9D8B030D-6E8A-4147-A177-3AD203B41FA5}">
                      <a16:colId xmlns:a16="http://schemas.microsoft.com/office/drawing/2014/main" val="4115330212"/>
                    </a:ext>
                  </a:extLst>
                </a:gridCol>
                <a:gridCol w="1783674">
                  <a:extLst>
                    <a:ext uri="{9D8B030D-6E8A-4147-A177-3AD203B41FA5}">
                      <a16:colId xmlns:a16="http://schemas.microsoft.com/office/drawing/2014/main" val="2725423248"/>
                    </a:ext>
                  </a:extLst>
                </a:gridCol>
                <a:gridCol w="1783674">
                  <a:extLst>
                    <a:ext uri="{9D8B030D-6E8A-4147-A177-3AD203B41FA5}">
                      <a16:colId xmlns:a16="http://schemas.microsoft.com/office/drawing/2014/main" val="1888392412"/>
                    </a:ext>
                  </a:extLst>
                </a:gridCol>
                <a:gridCol w="1783674">
                  <a:extLst>
                    <a:ext uri="{9D8B030D-6E8A-4147-A177-3AD203B41FA5}">
                      <a16:colId xmlns:a16="http://schemas.microsoft.com/office/drawing/2014/main" val="3888600568"/>
                    </a:ext>
                  </a:extLst>
                </a:gridCol>
              </a:tblGrid>
              <a:tr h="32465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634895"/>
                  </a:ext>
                </a:extLst>
              </a:tr>
              <a:tr h="1151061">
                <a:tc>
                  <a:txBody>
                    <a:bodyPr/>
                    <a:lstStyle/>
                    <a:p>
                      <a:r>
                        <a:rPr lang="en-US" sz="1200" b="1" dirty="0"/>
                        <a:t>12</a:t>
                      </a:r>
                    </a:p>
                    <a:p>
                      <a:r>
                        <a:rPr lang="en-US" sz="1200" b="1" dirty="0"/>
                        <a:t>Session Convenes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Bill 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13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endParaRPr lang="en-US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Bill 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14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Bills to LSO – Noon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/2nd Read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Bill 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15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Budget </a:t>
                      </a:r>
                      <a:r>
                        <a:rPr lang="en-US" sz="12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endParaRPr lang="en-US" sz="12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Approps</a:t>
                      </a:r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– Budget</a:t>
                      </a:r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Bill Introduction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16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Final Bill Introductions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Budget </a:t>
                      </a:r>
                      <a:r>
                        <a:rPr lang="en-US" sz="12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cont’d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Approps</a:t>
                      </a:r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– Budget</a:t>
                      </a:r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Bill Introduction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615610"/>
                  </a:ext>
                </a:extLst>
              </a:tr>
              <a:tr h="1151061">
                <a:tc>
                  <a:txBody>
                    <a:bodyPr/>
                    <a:lstStyle/>
                    <a:p>
                      <a:r>
                        <a:rPr lang="en-US" sz="1200" b="1" dirty="0"/>
                        <a:t>19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Budget 2</a:t>
                      </a:r>
                      <a:r>
                        <a:rPr lang="en-US" sz="1200" kern="1200" baseline="300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Reading</a:t>
                      </a:r>
                    </a:p>
                    <a:p>
                      <a:endParaRPr lang="en-US" sz="1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Budget Amendments</a:t>
                      </a:r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/2</a:t>
                      </a:r>
                      <a:r>
                        <a:rPr lang="en-US" sz="1200" kern="1200" baseline="300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Read/3</a:t>
                      </a:r>
                      <a:r>
                        <a:rPr lang="en-US" sz="1200" kern="1200" baseline="300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20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/2</a:t>
                      </a:r>
                      <a:r>
                        <a:rPr lang="en-US" sz="1200" kern="1200" baseline="300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Read/3</a:t>
                      </a:r>
                      <a:r>
                        <a:rPr lang="en-US" sz="1200" kern="1200" baseline="300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21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Budget 3</a:t>
                      </a:r>
                      <a:r>
                        <a:rPr lang="en-US" sz="1200" kern="1200" baseline="300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Reading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Committee Origin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Budget Amendments</a:t>
                      </a:r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/2</a:t>
                      </a:r>
                      <a:r>
                        <a:rPr lang="en-US" sz="1200" kern="1200" baseline="300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Read/3</a:t>
                      </a:r>
                      <a:r>
                        <a:rPr lang="en-US" sz="1200" kern="1200" baseline="300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22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House of Origin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/2</a:t>
                      </a:r>
                      <a:r>
                        <a:rPr lang="en-US" sz="1200" kern="1200" baseline="300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Read/3</a:t>
                      </a:r>
                      <a:r>
                        <a:rPr lang="en-US" sz="1200" kern="1200" baseline="300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23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kern="1200" baseline="300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Reading Origin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kern="1200" baseline="300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Read/3</a:t>
                      </a:r>
                      <a:r>
                        <a:rPr lang="en-US" sz="1200" kern="1200" baseline="300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07005"/>
                  </a:ext>
                </a:extLst>
              </a:tr>
              <a:tr h="973975">
                <a:tc>
                  <a:txBody>
                    <a:bodyPr/>
                    <a:lstStyle/>
                    <a:p>
                      <a:r>
                        <a:rPr lang="en-US" sz="1200" b="1" dirty="0"/>
                        <a:t>26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200" kern="1200" baseline="300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Reading Origin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CROSS-OVER</a:t>
                      </a:r>
                      <a:endParaRPr lang="en-US" sz="1200" dirty="0"/>
                    </a:p>
                    <a:p>
                      <a:endParaRPr lang="en-US" sz="1200" dirty="0"/>
                    </a:p>
                    <a:p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200" kern="1200" baseline="300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27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/2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Read/3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28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/2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Read/3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29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/2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Read/3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1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Interim Topic Requests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/2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Read/3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568512"/>
                  </a:ext>
                </a:extLst>
              </a:tr>
              <a:tr h="1067044">
                <a:tc>
                  <a:txBody>
                    <a:bodyPr/>
                    <a:lstStyle/>
                    <a:p>
                      <a:r>
                        <a:rPr lang="en-US" sz="1200" b="1" dirty="0"/>
                        <a:t>4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Committee 2</a:t>
                      </a:r>
                      <a:r>
                        <a:rPr lang="en-US" sz="1200" kern="1200" baseline="300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House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Adopt Budget JCC</a:t>
                      </a:r>
                    </a:p>
                    <a:p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/2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Read/3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5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  <a:r>
                        <a:rPr lang="en-US" sz="1200" kern="1200" baseline="300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House</a:t>
                      </a:r>
                    </a:p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CoW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/2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Read/3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6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kern="1200" baseline="300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Reading 2</a:t>
                      </a:r>
                      <a:r>
                        <a:rPr lang="en-US" sz="1200" kern="1200" baseline="300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House</a:t>
                      </a:r>
                    </a:p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Read/3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7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200" kern="1200" baseline="300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Reading 2</a:t>
                      </a:r>
                      <a:r>
                        <a:rPr lang="en-US" sz="1200" kern="1200" baseline="300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House</a:t>
                      </a:r>
                    </a:p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200" kern="1200" baseline="300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Read</a:t>
                      </a:r>
                      <a:endParaRPr 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8</a:t>
                      </a:r>
                    </a:p>
                    <a:p>
                      <a:pPr marL="0" algn="l" defTabSz="4572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All JCC Reports – 2 pm</a:t>
                      </a:r>
                    </a:p>
                    <a:p>
                      <a:endParaRPr lang="en-US" sz="1200" b="1" dirty="0"/>
                    </a:p>
                    <a:p>
                      <a:endParaRPr lang="en-US" sz="1200" b="1" dirty="0"/>
                    </a:p>
                    <a:p>
                      <a:r>
                        <a:rPr lang="en-US" sz="1200" b="1" dirty="0"/>
                        <a:t>Session Adjourns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897063"/>
                  </a:ext>
                </a:extLst>
              </a:tr>
            </a:tbl>
          </a:graphicData>
        </a:graphic>
      </p:graphicFrame>
      <p:pic>
        <p:nvPicPr>
          <p:cNvPr id="8" name="Picture 7" descr="A logo of a state of wyoming&#10;&#10;Description automatically generated">
            <a:extLst>
              <a:ext uri="{FF2B5EF4-FFF2-40B4-BE49-F238E27FC236}">
                <a16:creationId xmlns:a16="http://schemas.microsoft.com/office/drawing/2014/main" id="{B7DB9FA1-3FD9-11C4-C981-CB585BD067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15" y="57819"/>
            <a:ext cx="914400" cy="84908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D705531-1E09-5562-BC55-688475FCA1DF}"/>
              </a:ext>
            </a:extLst>
          </p:cNvPr>
          <p:cNvSpPr txBox="1"/>
          <p:nvPr/>
        </p:nvSpPr>
        <p:spPr>
          <a:xfrm>
            <a:off x="938156" y="220752"/>
            <a:ext cx="1614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State of Wyoming</a:t>
            </a:r>
          </a:p>
          <a:p>
            <a:pPr algn="ctr"/>
            <a:r>
              <a:rPr lang="en-US" sz="1400" b="1" dirty="0"/>
              <a:t>67</a:t>
            </a:r>
            <a:r>
              <a:rPr lang="en-US" sz="1400" b="1" baseline="30000" dirty="0"/>
              <a:t>th</a:t>
            </a:r>
            <a:r>
              <a:rPr lang="en-US" sz="1400" b="1" dirty="0"/>
              <a:t> Legislature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710681-9BE0-67D3-256A-29D5232E440A}"/>
              </a:ext>
            </a:extLst>
          </p:cNvPr>
          <p:cNvSpPr txBox="1"/>
          <p:nvPr/>
        </p:nvSpPr>
        <p:spPr>
          <a:xfrm>
            <a:off x="2458304" y="69694"/>
            <a:ext cx="41800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2024 Budget Session</a:t>
            </a:r>
          </a:p>
          <a:p>
            <a:pPr algn="ctr"/>
            <a:r>
              <a:rPr lang="en-US" sz="2800" b="1" dirty="0">
                <a:solidFill>
                  <a:srgbClr val="002060"/>
                </a:solidFill>
              </a:rPr>
              <a:t>Feb 12 – Mar 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C823A1-15D8-79CA-29D0-C5F80AA1D757}"/>
              </a:ext>
            </a:extLst>
          </p:cNvPr>
          <p:cNvSpPr txBox="1"/>
          <p:nvPr/>
        </p:nvSpPr>
        <p:spPr>
          <a:xfrm>
            <a:off x="6258296" y="6534390"/>
            <a:ext cx="28857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https://</a:t>
            </a:r>
            <a:r>
              <a:rPr lang="en-US" sz="1050" dirty="0" err="1"/>
              <a:t>wyoleg.gov</a:t>
            </a:r>
            <a:r>
              <a:rPr lang="en-US" sz="1050" dirty="0"/>
              <a:t>/docs/</a:t>
            </a:r>
            <a:r>
              <a:rPr lang="en-US" sz="1050" dirty="0" err="1"/>
              <a:t>SessionSchedule.pdf</a:t>
            </a:r>
            <a:endParaRPr lang="en-US" sz="105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E9D772-82A6-D398-DBD5-8E25A0D0181B}"/>
              </a:ext>
            </a:extLst>
          </p:cNvPr>
          <p:cNvSpPr txBox="1"/>
          <p:nvPr/>
        </p:nvSpPr>
        <p:spPr>
          <a:xfrm>
            <a:off x="427511" y="6333698"/>
            <a:ext cx="5106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Deadlines</a:t>
            </a:r>
            <a:r>
              <a:rPr lang="en-US" sz="1200" dirty="0"/>
              <a:t>:  literally, bills dead at that step		</a:t>
            </a:r>
            <a:r>
              <a:rPr lang="en-US" sz="1200" b="1" dirty="0">
                <a:solidFill>
                  <a:srgbClr val="0070C0"/>
                </a:solidFill>
              </a:rPr>
              <a:t>House of Origin</a:t>
            </a:r>
            <a:endParaRPr lang="en-US" sz="1200" dirty="0"/>
          </a:p>
          <a:p>
            <a:r>
              <a:rPr lang="en-US" sz="1200" b="1" dirty="0">
                <a:solidFill>
                  <a:srgbClr val="7030A0"/>
                </a:solidFill>
              </a:rPr>
              <a:t>Budget</a:t>
            </a:r>
            <a:r>
              <a:rPr lang="en-US" sz="1200" b="1" dirty="0">
                <a:solidFill>
                  <a:srgbClr val="00B050"/>
                </a:solidFill>
              </a:rPr>
              <a:t>							Second House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69FEC2-A5D5-E97D-F599-E0299D73E15C}"/>
              </a:ext>
            </a:extLst>
          </p:cNvPr>
          <p:cNvSpPr txBox="1"/>
          <p:nvPr/>
        </p:nvSpPr>
        <p:spPr>
          <a:xfrm>
            <a:off x="166256" y="6068292"/>
            <a:ext cx="775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Legend</a:t>
            </a:r>
          </a:p>
        </p:txBody>
      </p:sp>
    </p:spTree>
    <p:extLst>
      <p:ext uri="{BB962C8B-B14F-4D97-AF65-F5344CB8AC3E}">
        <p14:creationId xmlns:p14="http://schemas.microsoft.com/office/powerpoint/2010/main" val="540006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FFBEC70-DA6A-5B64-C6EA-DF42150E0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74296"/>
            <a:ext cx="7772400" cy="460535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3611AA-2994-985C-4A99-8717F00FA0FF}"/>
              </a:ext>
            </a:extLst>
          </p:cNvPr>
          <p:cNvSpPr txBox="1"/>
          <p:nvPr/>
        </p:nvSpPr>
        <p:spPr>
          <a:xfrm>
            <a:off x="1007386" y="178180"/>
            <a:ext cx="7113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Standing Committee Meeting Times</a:t>
            </a:r>
          </a:p>
        </p:txBody>
      </p:sp>
    </p:spTree>
    <p:extLst>
      <p:ext uri="{BB962C8B-B14F-4D97-AF65-F5344CB8AC3E}">
        <p14:creationId xmlns:p14="http://schemas.microsoft.com/office/powerpoint/2010/main" val="1247599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249</Words>
  <Application>Microsoft Macintosh PowerPoint</Application>
  <PresentationFormat>Letter Paper (8.5x11 in)</PresentationFormat>
  <Paragraphs>124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 Symons</dc:creator>
  <cp:lastModifiedBy>Gail Symons</cp:lastModifiedBy>
  <cp:revision>6</cp:revision>
  <dcterms:created xsi:type="dcterms:W3CDTF">2024-01-28T21:39:14Z</dcterms:created>
  <dcterms:modified xsi:type="dcterms:W3CDTF">2024-01-29T02:33:52Z</dcterms:modified>
</cp:coreProperties>
</file>