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2" r:id="rId3"/>
    <p:sldId id="257" r:id="rId4"/>
    <p:sldId id="259" r:id="rId5"/>
    <p:sldId id="260" r:id="rId6"/>
    <p:sldId id="261" r:id="rId7"/>
    <p:sldId id="263" r:id="rId8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/>
    <p:restoredTop sz="94662"/>
  </p:normalViewPr>
  <p:slideViewPr>
    <p:cSldViewPr snapToGrid="0" snapToObjects="1">
      <p:cViewPr varScale="1">
        <p:scale>
          <a:sx n="92" d="100"/>
          <a:sy n="92" d="100"/>
        </p:scale>
        <p:origin x="1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77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5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5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38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9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7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5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1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1FE3-2F68-F847-A3E7-F3158474F289}" type="datetimeFigureOut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B8469-2492-3E45-B14F-7D8402055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4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eridancounty.com/depts/elections-office/" TargetMode="External"/><Relationship Id="rId2" Type="http://schemas.openxmlformats.org/officeDocument/2006/relationships/hyperlink" Target="http://soswy.state.wy.us/Elections/Statistics.asp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cgov.net/2077/Election-Result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0A038B-7496-0044-BF03-013BA4BD4374}"/>
              </a:ext>
            </a:extLst>
          </p:cNvPr>
          <p:cNvSpPr txBox="1"/>
          <p:nvPr/>
        </p:nvSpPr>
        <p:spPr>
          <a:xfrm>
            <a:off x="785795" y="892821"/>
            <a:ext cx="7516993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Wyoming Political Party Registration and Turnout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/>
              <a:t>Data from WY Secretary of State website</a:t>
            </a:r>
          </a:p>
          <a:p>
            <a:pPr algn="ctr"/>
            <a:r>
              <a:rPr lang="en-US" dirty="0">
                <a:hlinkClick r:id="rId2"/>
              </a:rPr>
              <a:t>http://soswy.state.wy.us/Elections/Statistics.aspx</a:t>
            </a:r>
            <a:endParaRPr lang="en-US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Data from Sheridan County Elections Office website</a:t>
            </a:r>
          </a:p>
          <a:p>
            <a:pPr algn="ctr"/>
            <a:r>
              <a:rPr lang="en-US" dirty="0">
                <a:hlinkClick r:id="rId3"/>
              </a:rPr>
              <a:t>https://www.sheridancounty.com/depts/elections-office/</a:t>
            </a:r>
            <a:endParaRPr lang="en-US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Data from Campbell County Elections Office website</a:t>
            </a:r>
          </a:p>
          <a:p>
            <a:pPr algn="ctr"/>
            <a:r>
              <a:rPr lang="en-US" dirty="0">
                <a:hlinkClick r:id="rId4"/>
              </a:rPr>
              <a:t>https://www.ccgov.net/2077/Election-Results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Prepared by: Gail Symons</a:t>
            </a:r>
          </a:p>
          <a:p>
            <a:pPr algn="ctr"/>
            <a:r>
              <a:rPr lang="en-US" dirty="0"/>
              <a:t>28 January 2019</a:t>
            </a:r>
          </a:p>
        </p:txBody>
      </p:sp>
    </p:spTree>
    <p:extLst>
      <p:ext uri="{BB962C8B-B14F-4D97-AF65-F5344CB8AC3E}">
        <p14:creationId xmlns:p14="http://schemas.microsoft.com/office/powerpoint/2010/main" val="88539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71DEEF-1897-C34E-ADF5-8722ACFF6E4E}"/>
              </a:ext>
            </a:extLst>
          </p:cNvPr>
          <p:cNvGrpSpPr/>
          <p:nvPr/>
        </p:nvGrpSpPr>
        <p:grpSpPr>
          <a:xfrm>
            <a:off x="0" y="1591169"/>
            <a:ext cx="9144000" cy="4536000"/>
            <a:chOff x="0" y="1591169"/>
            <a:chExt cx="9144000" cy="4536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FC8643-CFB9-0849-A782-2CD721581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91169"/>
              <a:ext cx="9144000" cy="4536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FCB03E-FED5-904B-9734-289F5D30B74F}"/>
                </a:ext>
              </a:extLst>
            </p:cNvPr>
            <p:cNvSpPr txBox="1"/>
            <p:nvPr/>
          </p:nvSpPr>
          <p:spPr>
            <a:xfrm>
              <a:off x="594493" y="4184082"/>
              <a:ext cx="871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Republican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524160-FBD4-1548-BD11-C35A8689C8F0}"/>
                </a:ext>
              </a:extLst>
            </p:cNvPr>
            <p:cNvSpPr txBox="1"/>
            <p:nvPr/>
          </p:nvSpPr>
          <p:spPr>
            <a:xfrm>
              <a:off x="594493" y="4872207"/>
              <a:ext cx="9014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Democratic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8688B5-F2D6-9643-892E-95F19C82A4EF}"/>
                </a:ext>
              </a:extLst>
            </p:cNvPr>
            <p:cNvSpPr txBox="1"/>
            <p:nvPr/>
          </p:nvSpPr>
          <p:spPr>
            <a:xfrm>
              <a:off x="594493" y="5521023"/>
              <a:ext cx="1336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Unaffiliated/Other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277719-3BAF-044C-8F7D-86AA7A51FFBA}"/>
                </a:ext>
              </a:extLst>
            </p:cNvPr>
            <p:cNvSpPr txBox="1"/>
            <p:nvPr/>
          </p:nvSpPr>
          <p:spPr>
            <a:xfrm>
              <a:off x="4572000" y="5659522"/>
              <a:ext cx="859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Libertarian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80A038B-7496-0044-BF03-013BA4BD4374}"/>
              </a:ext>
            </a:extLst>
          </p:cNvPr>
          <p:cNvSpPr txBox="1"/>
          <p:nvPr/>
        </p:nvSpPr>
        <p:spPr>
          <a:xfrm>
            <a:off x="2420610" y="283221"/>
            <a:ext cx="4302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Wyoming Political Party Registration by Year</a:t>
            </a:r>
          </a:p>
          <a:p>
            <a:pPr algn="ctr"/>
            <a:r>
              <a:rPr lang="en-US" dirty="0"/>
              <a:t>WY Secretary of State</a:t>
            </a:r>
          </a:p>
          <a:p>
            <a:pPr algn="ctr"/>
            <a:r>
              <a:rPr lang="en-US" dirty="0"/>
              <a:t>1968 - 2018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BDD51E-0EA7-5249-B00C-EA4D42026689}"/>
              </a:ext>
            </a:extLst>
          </p:cNvPr>
          <p:cNvSpPr/>
          <p:nvPr/>
        </p:nvSpPr>
        <p:spPr>
          <a:xfrm>
            <a:off x="8382000" y="2743200"/>
            <a:ext cx="138545" cy="1385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4D6B8B7-861D-AC43-A899-F1196A5407EC}"/>
              </a:ext>
            </a:extLst>
          </p:cNvPr>
          <p:cNvSpPr/>
          <p:nvPr/>
        </p:nvSpPr>
        <p:spPr>
          <a:xfrm>
            <a:off x="7703124" y="2826325"/>
            <a:ext cx="138545" cy="1385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937EF4-1321-5840-AAA9-83A820A54BC5}"/>
              </a:ext>
            </a:extLst>
          </p:cNvPr>
          <p:cNvSpPr/>
          <p:nvPr/>
        </p:nvSpPr>
        <p:spPr>
          <a:xfrm>
            <a:off x="7051963" y="2978725"/>
            <a:ext cx="138545" cy="1385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AAE584-A646-1C47-BE63-5698E373706A}"/>
              </a:ext>
            </a:extLst>
          </p:cNvPr>
          <p:cNvSpPr/>
          <p:nvPr/>
        </p:nvSpPr>
        <p:spPr>
          <a:xfrm>
            <a:off x="6414657" y="3075705"/>
            <a:ext cx="138545" cy="1385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9503D4-E9CD-FF47-B79A-17B7562A2B87}"/>
              </a:ext>
            </a:extLst>
          </p:cNvPr>
          <p:cNvSpPr/>
          <p:nvPr/>
        </p:nvSpPr>
        <p:spPr>
          <a:xfrm>
            <a:off x="5777351" y="3311235"/>
            <a:ext cx="138545" cy="1385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98FA6E-B698-8948-A057-4367D84A3116}"/>
              </a:ext>
            </a:extLst>
          </p:cNvPr>
          <p:cNvSpPr/>
          <p:nvPr/>
        </p:nvSpPr>
        <p:spPr>
          <a:xfrm>
            <a:off x="803577" y="6385077"/>
            <a:ext cx="138545" cy="1385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94187-7B2A-0F41-B5E3-98CF49E73129}"/>
              </a:ext>
            </a:extLst>
          </p:cNvPr>
          <p:cNvSpPr txBox="1"/>
          <p:nvPr/>
        </p:nvSpPr>
        <p:spPr>
          <a:xfrm>
            <a:off x="942122" y="6300461"/>
            <a:ext cx="2028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Presidential Election Year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A71D93B-F61E-E648-90A4-C322B4C91976}"/>
              </a:ext>
            </a:extLst>
          </p:cNvPr>
          <p:cNvSpPr/>
          <p:nvPr/>
        </p:nvSpPr>
        <p:spPr>
          <a:xfrm>
            <a:off x="6082156" y="2770906"/>
            <a:ext cx="138545" cy="1385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EED90C1-D9FD-0142-A070-7871B0BB0C15}"/>
              </a:ext>
            </a:extLst>
          </p:cNvPr>
          <p:cNvSpPr/>
          <p:nvPr/>
        </p:nvSpPr>
        <p:spPr>
          <a:xfrm>
            <a:off x="6733326" y="2507671"/>
            <a:ext cx="138545" cy="1385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96EFA41-7D96-2B48-981A-239029971DAB}"/>
              </a:ext>
            </a:extLst>
          </p:cNvPr>
          <p:cNvSpPr/>
          <p:nvPr/>
        </p:nvSpPr>
        <p:spPr>
          <a:xfrm>
            <a:off x="7398351" y="2355276"/>
            <a:ext cx="138545" cy="1385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A3AF1B6-3E04-5E48-AA7B-689A81A4E5C6}"/>
              </a:ext>
            </a:extLst>
          </p:cNvPr>
          <p:cNvSpPr/>
          <p:nvPr/>
        </p:nvSpPr>
        <p:spPr>
          <a:xfrm>
            <a:off x="8035666" y="2258301"/>
            <a:ext cx="138545" cy="1385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DA7FD7-A265-F041-A688-C20050CD60F5}"/>
              </a:ext>
            </a:extLst>
          </p:cNvPr>
          <p:cNvSpPr/>
          <p:nvPr/>
        </p:nvSpPr>
        <p:spPr>
          <a:xfrm>
            <a:off x="8686836" y="1953504"/>
            <a:ext cx="138545" cy="1385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49C84C-026E-7241-9C69-C50DE36B6040}"/>
              </a:ext>
            </a:extLst>
          </p:cNvPr>
          <p:cNvSpPr/>
          <p:nvPr/>
        </p:nvSpPr>
        <p:spPr>
          <a:xfrm>
            <a:off x="5430996" y="2881742"/>
            <a:ext cx="138545" cy="1385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73ECB8D-79E9-7B45-BB50-24103294201D}"/>
              </a:ext>
            </a:extLst>
          </p:cNvPr>
          <p:cNvSpPr/>
          <p:nvPr/>
        </p:nvSpPr>
        <p:spPr>
          <a:xfrm>
            <a:off x="3920850" y="6385077"/>
            <a:ext cx="138545" cy="13854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680EF5-6437-434B-B0B4-1922E274D51B}"/>
              </a:ext>
            </a:extLst>
          </p:cNvPr>
          <p:cNvSpPr txBox="1"/>
          <p:nvPr/>
        </p:nvSpPr>
        <p:spPr>
          <a:xfrm>
            <a:off x="4059395" y="6300461"/>
            <a:ext cx="2186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Gubernatorial Election Year</a:t>
            </a:r>
          </a:p>
        </p:txBody>
      </p:sp>
    </p:spTree>
    <p:extLst>
      <p:ext uri="{BB962C8B-B14F-4D97-AF65-F5344CB8AC3E}">
        <p14:creationId xmlns:p14="http://schemas.microsoft.com/office/powerpoint/2010/main" val="654786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2E9C96E-A7CC-5B4D-808E-E3A5D1811794}"/>
              </a:ext>
            </a:extLst>
          </p:cNvPr>
          <p:cNvSpPr txBox="1"/>
          <p:nvPr/>
        </p:nvSpPr>
        <p:spPr>
          <a:xfrm>
            <a:off x="1326309" y="283221"/>
            <a:ext cx="64913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Wyoming Political Party Registration Critical Months</a:t>
            </a:r>
          </a:p>
          <a:p>
            <a:pPr algn="ctr"/>
            <a:r>
              <a:rPr lang="en-US" dirty="0"/>
              <a:t>WY Secretary of State</a:t>
            </a:r>
          </a:p>
          <a:p>
            <a:pPr algn="ctr"/>
            <a:r>
              <a:rPr lang="en-US" dirty="0"/>
              <a:t>2008 – 2018</a:t>
            </a:r>
          </a:p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Working Day of April, Primary Election Day, General Election Day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C83187-0725-4344-8F22-1026088C8A16}"/>
              </a:ext>
            </a:extLst>
          </p:cNvPr>
          <p:cNvGrpSpPr/>
          <p:nvPr/>
        </p:nvGrpSpPr>
        <p:grpSpPr>
          <a:xfrm>
            <a:off x="0" y="1676401"/>
            <a:ext cx="9144000" cy="4759171"/>
            <a:chOff x="0" y="1676401"/>
            <a:chExt cx="9144000" cy="47591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7C9904-5D1E-E846-B566-CB47DFF33D29}"/>
                </a:ext>
              </a:extLst>
            </p:cNvPr>
            <p:cNvSpPr txBox="1"/>
            <p:nvPr/>
          </p:nvSpPr>
          <p:spPr>
            <a:xfrm>
              <a:off x="1149931" y="167640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2008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CC725E-75DA-E345-A871-2032721E7FC9}"/>
                </a:ext>
              </a:extLst>
            </p:cNvPr>
            <p:cNvSpPr txBox="1"/>
            <p:nvPr/>
          </p:nvSpPr>
          <p:spPr>
            <a:xfrm>
              <a:off x="2485831" y="167640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2010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C86A7A-4D43-D040-8A94-B699596A2DCD}"/>
                </a:ext>
              </a:extLst>
            </p:cNvPr>
            <p:cNvSpPr txBox="1"/>
            <p:nvPr/>
          </p:nvSpPr>
          <p:spPr>
            <a:xfrm>
              <a:off x="3877151" y="167640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2012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E9697B-8D0A-1C40-A39C-4B5B676C1246}"/>
                </a:ext>
              </a:extLst>
            </p:cNvPr>
            <p:cNvSpPr txBox="1"/>
            <p:nvPr/>
          </p:nvSpPr>
          <p:spPr>
            <a:xfrm>
              <a:off x="5252586" y="1676403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8E050D-4D8D-B144-B961-8DDC4DDB5ED8}"/>
                </a:ext>
              </a:extLst>
            </p:cNvPr>
            <p:cNvSpPr txBox="1"/>
            <p:nvPr/>
          </p:nvSpPr>
          <p:spPr>
            <a:xfrm>
              <a:off x="6628021" y="1676402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2016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4F7A38-30D3-8E40-9075-9DB82B1884C3}"/>
                </a:ext>
              </a:extLst>
            </p:cNvPr>
            <p:cNvSpPr txBox="1"/>
            <p:nvPr/>
          </p:nvSpPr>
          <p:spPr>
            <a:xfrm>
              <a:off x="8003456" y="1676401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2018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D2FD0A8-9BC9-284C-883C-2FE23F547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74146"/>
              <a:ext cx="9144000" cy="446142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43D72B-C8D7-814F-B402-FDC64AE921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0364" y="2286000"/>
              <a:ext cx="0" cy="36714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38A398-F7C0-5D45-BDD6-738E779FB9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7382" y="2286000"/>
              <a:ext cx="0" cy="36714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A4F311A-E81B-7342-9DD3-4C5D3DCDC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2286000"/>
              <a:ext cx="0" cy="36714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9ADBF0-69BA-7740-BBDA-6BAEE15D53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1418" y="2286000"/>
              <a:ext cx="0" cy="36714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F997C0E-70FE-5144-A93B-BDD512A573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8436" y="2286000"/>
              <a:ext cx="0" cy="36714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138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31E64-A7B8-AD48-AD3F-A0FA5BD4B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" y="-1981"/>
            <a:ext cx="9141360" cy="685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8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FBC42-C31B-C845-8D76-289D5DF2D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1"/>
            <a:ext cx="9144000" cy="686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4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1F88F8-1B72-D64F-9433-E211E874B59B}"/>
              </a:ext>
            </a:extLst>
          </p:cNvPr>
          <p:cNvSpPr txBox="1"/>
          <p:nvPr/>
        </p:nvSpPr>
        <p:spPr>
          <a:xfrm>
            <a:off x="2333348" y="283221"/>
            <a:ext cx="4477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Sheridan County Elections Office</a:t>
            </a:r>
          </a:p>
          <a:p>
            <a:pPr algn="ctr"/>
            <a:r>
              <a:rPr lang="en-US" dirty="0"/>
              <a:t>Precinct Committeemen &amp; Committeewomen</a:t>
            </a:r>
          </a:p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15CD5-EA57-854B-883F-9F3687BCE5D8}"/>
              </a:ext>
            </a:extLst>
          </p:cNvPr>
          <p:cNvSpPr txBox="1"/>
          <p:nvPr/>
        </p:nvSpPr>
        <p:spPr>
          <a:xfrm>
            <a:off x="1932563" y="2676643"/>
            <a:ext cx="527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Precinct Voting: Committeemen &amp; Committeewomen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E7046-03FA-BA48-8244-A900B2B70F85}"/>
              </a:ext>
            </a:extLst>
          </p:cNvPr>
          <p:cNvSpPr txBox="1"/>
          <p:nvPr/>
        </p:nvSpPr>
        <p:spPr>
          <a:xfrm>
            <a:off x="1551524" y="3014739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29 Precincts</a:t>
            </a:r>
          </a:p>
          <a:p>
            <a:r>
              <a:rPr lang="en-US" sz="1600" dirty="0"/>
              <a:t>84 openings</a:t>
            </a:r>
          </a:p>
          <a:p>
            <a:r>
              <a:rPr lang="en-US" sz="1600" dirty="0"/>
              <a:t>45 filed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3A8D3-1DEF-604E-AF92-8BF7187BE59E}"/>
              </a:ext>
            </a:extLst>
          </p:cNvPr>
          <p:cNvSpPr txBox="1"/>
          <p:nvPr/>
        </p:nvSpPr>
        <p:spPr>
          <a:xfrm>
            <a:off x="2376058" y="4337789"/>
            <a:ext cx="4381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Precinct opening competitive (2 filed, 1 opening)</a:t>
            </a:r>
          </a:p>
          <a:p>
            <a:r>
              <a:rPr lang="en-US" sz="1600" dirty="0"/>
              <a:t>21 Precinct openings with no filing </a:t>
            </a:r>
          </a:p>
          <a:p>
            <a:r>
              <a:rPr lang="en-US" sz="1600" dirty="0"/>
              <a:t>15 Precincts openings under filed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060A5-44D3-524B-8BCF-36CF4539B004}"/>
              </a:ext>
            </a:extLst>
          </p:cNvPr>
          <p:cNvSpPr txBox="1"/>
          <p:nvPr/>
        </p:nvSpPr>
        <p:spPr>
          <a:xfrm>
            <a:off x="2792678" y="1273320"/>
            <a:ext cx="4456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Party		Voters	% total</a:t>
            </a:r>
          </a:p>
          <a:p>
            <a:r>
              <a:rPr lang="en-US" sz="1400" dirty="0"/>
              <a:t>Republican		7714	  86.9%</a:t>
            </a:r>
          </a:p>
          <a:p>
            <a:r>
              <a:rPr lang="en-US" sz="1400" dirty="0"/>
              <a:t>Democrat		  980	  11.0%</a:t>
            </a:r>
          </a:p>
          <a:p>
            <a:r>
              <a:rPr lang="en-US" sz="1400" dirty="0"/>
              <a:t>All Other		  188	    2.1%</a:t>
            </a:r>
          </a:p>
          <a:p>
            <a:pPr>
              <a:tabLst>
                <a:tab pos="1654175" algn="l"/>
              </a:tabLst>
            </a:pPr>
            <a:r>
              <a:rPr lang="en-US" sz="1400" dirty="0"/>
              <a:t>Registered All	 14,917	  59.5% participation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5556A-EE70-4044-A956-7B64A5C7B76D}"/>
              </a:ext>
            </a:extLst>
          </p:cNvPr>
          <p:cNvSpPr txBox="1"/>
          <p:nvPr/>
        </p:nvSpPr>
        <p:spPr>
          <a:xfrm>
            <a:off x="3343824" y="3014739"/>
            <a:ext cx="24463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29,434 Possible votes</a:t>
            </a:r>
          </a:p>
          <a:p>
            <a:r>
              <a:rPr lang="en-US" sz="1600" dirty="0"/>
              <a:t>11,412 votes cast</a:t>
            </a:r>
          </a:p>
          <a:p>
            <a:pPr>
              <a:tabLst>
                <a:tab pos="455613" algn="l"/>
              </a:tabLst>
            </a:pPr>
            <a:r>
              <a:rPr lang="en-US" sz="1600" dirty="0"/>
              <a:t>	11,113 for candidates</a:t>
            </a:r>
          </a:p>
          <a:p>
            <a:pPr>
              <a:tabLst>
                <a:tab pos="455613" algn="l"/>
              </a:tabLst>
            </a:pPr>
            <a:r>
              <a:rPr lang="en-US" sz="1600" dirty="0"/>
              <a:t>	      299 write-in</a:t>
            </a:r>
          </a:p>
          <a:p>
            <a:pPr>
              <a:tabLst>
                <a:tab pos="455613" algn="l"/>
              </a:tabLst>
            </a:pPr>
            <a:r>
              <a:rPr lang="en-US" sz="1600" dirty="0"/>
              <a:t>18,022 undervotes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64C05-9B25-7244-ACE9-D7F3B54BA55B}"/>
              </a:ext>
            </a:extLst>
          </p:cNvPr>
          <p:cNvSpPr txBox="1"/>
          <p:nvPr/>
        </p:nvSpPr>
        <p:spPr>
          <a:xfrm>
            <a:off x="6386275" y="3014739"/>
            <a:ext cx="1727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Participation:</a:t>
            </a:r>
          </a:p>
          <a:p>
            <a:pPr>
              <a:tabLst>
                <a:tab pos="455613" algn="l"/>
              </a:tabLst>
            </a:pPr>
            <a:r>
              <a:rPr lang="en-US" sz="1600" dirty="0"/>
              <a:t>	53.6% filing</a:t>
            </a:r>
          </a:p>
          <a:p>
            <a:pPr>
              <a:tabLst>
                <a:tab pos="455613" algn="l"/>
              </a:tabLst>
            </a:pPr>
            <a:r>
              <a:rPr lang="en-US" sz="1600" dirty="0"/>
              <a:t>	38.8% voting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3D1E9-6BB8-CB4D-AC0F-3FAB48C5D928}"/>
              </a:ext>
            </a:extLst>
          </p:cNvPr>
          <p:cNvSpPr txBox="1"/>
          <p:nvPr/>
        </p:nvSpPr>
        <p:spPr>
          <a:xfrm>
            <a:off x="98187" y="5731528"/>
            <a:ext cx="8911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5 Legislative Offices: 1 challenged in both; 3 no challenge in General; 1 no challenge Primary, 1 in General</a:t>
            </a:r>
          </a:p>
          <a:p>
            <a:pPr algn="ctr"/>
            <a:r>
              <a:rPr lang="en-US" sz="1600" dirty="0"/>
              <a:t>Seven County Elected Officials: seven no challenge in the General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D31ED4-704D-3940-9516-DA894F127C1B}"/>
              </a:ext>
            </a:extLst>
          </p:cNvPr>
          <p:cNvSpPr txBox="1"/>
          <p:nvPr/>
        </p:nvSpPr>
        <p:spPr>
          <a:xfrm>
            <a:off x="2560275" y="5376051"/>
            <a:ext cx="401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Primary &amp; General Election Competition</a:t>
            </a:r>
          </a:p>
        </p:txBody>
      </p:sp>
    </p:spTree>
    <p:extLst>
      <p:ext uri="{BB962C8B-B14F-4D97-AF65-F5344CB8AC3E}">
        <p14:creationId xmlns:p14="http://schemas.microsoft.com/office/powerpoint/2010/main" val="2664025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1F88F8-1B72-D64F-9433-E211E874B59B}"/>
              </a:ext>
            </a:extLst>
          </p:cNvPr>
          <p:cNvSpPr txBox="1"/>
          <p:nvPr/>
        </p:nvSpPr>
        <p:spPr>
          <a:xfrm>
            <a:off x="2333348" y="283221"/>
            <a:ext cx="4477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Campbell County Elections Office</a:t>
            </a:r>
          </a:p>
          <a:p>
            <a:pPr algn="ctr"/>
            <a:r>
              <a:rPr lang="en-US" dirty="0"/>
              <a:t>Precinct Committeemen &amp; Committeewomen</a:t>
            </a:r>
          </a:p>
          <a:p>
            <a:pPr algn="ctr"/>
            <a:r>
              <a:rPr lang="en-US" dirty="0"/>
              <a:t>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15CD5-EA57-854B-883F-9F3687BCE5D8}"/>
              </a:ext>
            </a:extLst>
          </p:cNvPr>
          <p:cNvSpPr txBox="1"/>
          <p:nvPr/>
        </p:nvSpPr>
        <p:spPr>
          <a:xfrm>
            <a:off x="1932563" y="2676643"/>
            <a:ext cx="527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Precinct Voting: Committeemen &amp; Committeewomen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E7046-03FA-BA48-8244-A900B2B70F85}"/>
              </a:ext>
            </a:extLst>
          </p:cNvPr>
          <p:cNvSpPr txBox="1"/>
          <p:nvPr/>
        </p:nvSpPr>
        <p:spPr>
          <a:xfrm>
            <a:off x="1551524" y="3014739"/>
            <a:ext cx="1332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 37 Precincts</a:t>
            </a:r>
          </a:p>
          <a:p>
            <a:r>
              <a:rPr lang="en-US" sz="1600" dirty="0"/>
              <a:t>114 openings</a:t>
            </a:r>
          </a:p>
          <a:p>
            <a:r>
              <a:rPr lang="en-US" sz="1600" dirty="0"/>
              <a:t>  97 filed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3A8D3-1DEF-604E-AF92-8BF7187BE59E}"/>
              </a:ext>
            </a:extLst>
          </p:cNvPr>
          <p:cNvSpPr txBox="1"/>
          <p:nvPr/>
        </p:nvSpPr>
        <p:spPr>
          <a:xfrm>
            <a:off x="2376058" y="4337789"/>
            <a:ext cx="3094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13 Precinct opening competitive</a:t>
            </a:r>
          </a:p>
          <a:p>
            <a:r>
              <a:rPr lang="en-US" sz="1600" dirty="0"/>
              <a:t>12 Precinct openings with no filing </a:t>
            </a:r>
          </a:p>
          <a:p>
            <a:r>
              <a:rPr lang="en-US" sz="1600" dirty="0"/>
              <a:t>13 Precincts openings under filed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060A5-44D3-524B-8BCF-36CF4539B004}"/>
              </a:ext>
            </a:extLst>
          </p:cNvPr>
          <p:cNvSpPr txBox="1"/>
          <p:nvPr/>
        </p:nvSpPr>
        <p:spPr>
          <a:xfrm>
            <a:off x="2792678" y="1231755"/>
            <a:ext cx="44566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Party		Voters	% total</a:t>
            </a:r>
          </a:p>
          <a:p>
            <a:r>
              <a:rPr lang="en-US" sz="1400" dirty="0"/>
              <a:t>Republican		    8429	  94.2%</a:t>
            </a:r>
          </a:p>
          <a:p>
            <a:r>
              <a:rPr lang="en-US" sz="1400" dirty="0"/>
              <a:t>Democrat		     374	    4.2%</a:t>
            </a:r>
          </a:p>
          <a:p>
            <a:r>
              <a:rPr lang="en-US" sz="1400" dirty="0"/>
              <a:t>All Other		     145	    1.6%</a:t>
            </a:r>
          </a:p>
          <a:p>
            <a:r>
              <a:rPr lang="en-US" sz="1400" dirty="0"/>
              <a:t>Registered All	18,972	  47.2% participation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5556A-EE70-4044-A956-7B64A5C7B76D}"/>
              </a:ext>
            </a:extLst>
          </p:cNvPr>
          <p:cNvSpPr txBox="1"/>
          <p:nvPr/>
        </p:nvSpPr>
        <p:spPr>
          <a:xfrm>
            <a:off x="3343824" y="3014739"/>
            <a:ext cx="24463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31,796 Possible votes</a:t>
            </a:r>
          </a:p>
          <a:p>
            <a:r>
              <a:rPr lang="en-US" sz="1600" dirty="0"/>
              <a:t>14,508 votes cast</a:t>
            </a:r>
          </a:p>
          <a:p>
            <a:pPr>
              <a:tabLst>
                <a:tab pos="455613" algn="l"/>
              </a:tabLst>
            </a:pPr>
            <a:r>
              <a:rPr lang="en-US" sz="1600" dirty="0"/>
              <a:t>	14,196 for candidates</a:t>
            </a:r>
          </a:p>
          <a:p>
            <a:pPr>
              <a:tabLst>
                <a:tab pos="455613" algn="l"/>
              </a:tabLst>
            </a:pPr>
            <a:r>
              <a:rPr lang="en-US" sz="1600" dirty="0"/>
              <a:t>	      312 write-in</a:t>
            </a:r>
          </a:p>
          <a:p>
            <a:pPr>
              <a:tabLst>
                <a:tab pos="455613" algn="l"/>
              </a:tabLst>
            </a:pPr>
            <a:r>
              <a:rPr lang="en-US" sz="1600" dirty="0"/>
              <a:t>17,288 undervotes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64C05-9B25-7244-ACE9-D7F3B54BA55B}"/>
              </a:ext>
            </a:extLst>
          </p:cNvPr>
          <p:cNvSpPr txBox="1"/>
          <p:nvPr/>
        </p:nvSpPr>
        <p:spPr>
          <a:xfrm>
            <a:off x="6386275" y="3014739"/>
            <a:ext cx="1763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Participation:</a:t>
            </a:r>
          </a:p>
          <a:p>
            <a:pPr>
              <a:tabLst>
                <a:tab pos="455613" algn="l"/>
              </a:tabLst>
            </a:pPr>
            <a:r>
              <a:rPr lang="en-US" sz="1600" dirty="0"/>
              <a:t>	71.9% filing</a:t>
            </a:r>
          </a:p>
          <a:p>
            <a:pPr>
              <a:tabLst>
                <a:tab pos="455613" algn="l"/>
              </a:tabLst>
            </a:pPr>
            <a:r>
              <a:rPr lang="en-US" sz="1600" dirty="0"/>
              <a:t>	45.6% voting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3D1E9-6BB8-CB4D-AC0F-3FAB48C5D928}"/>
              </a:ext>
            </a:extLst>
          </p:cNvPr>
          <p:cNvSpPr txBox="1"/>
          <p:nvPr/>
        </p:nvSpPr>
        <p:spPr>
          <a:xfrm>
            <a:off x="98187" y="5731528"/>
            <a:ext cx="8911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7 Legislative Offices: 1 challenged in both; 5 no challenge in General; 1 no challenge Primary, 1 in General</a:t>
            </a:r>
          </a:p>
          <a:p>
            <a:pPr algn="ctr"/>
            <a:r>
              <a:rPr lang="en-US" sz="1600" dirty="0"/>
              <a:t>Seven County Elected Officials: 4 no challenge Primary or General; 1 challenged in both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D31ED4-704D-3940-9516-DA894F127C1B}"/>
              </a:ext>
            </a:extLst>
          </p:cNvPr>
          <p:cNvSpPr txBox="1"/>
          <p:nvPr/>
        </p:nvSpPr>
        <p:spPr>
          <a:xfrm>
            <a:off x="2560275" y="5376051"/>
            <a:ext cx="401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Primary &amp; General Election Competition</a:t>
            </a:r>
          </a:p>
        </p:txBody>
      </p:sp>
    </p:spTree>
    <p:extLst>
      <p:ext uri="{BB962C8B-B14F-4D97-AF65-F5344CB8AC3E}">
        <p14:creationId xmlns:p14="http://schemas.microsoft.com/office/powerpoint/2010/main" val="126856117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" id="{DC9F637D-67B7-FE43-9A65-547F30B06475}" vid="{EF922938-DF80-664B-BF6E-62B7CAF59F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961</TotalTime>
  <Words>312</Words>
  <Application>Microsoft Macintosh PowerPoint</Application>
  <PresentationFormat>Letter Paper (8.5x11 in)</PresentationFormat>
  <Paragraphs>87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Symons</dc:creator>
  <cp:lastModifiedBy>Gail Symons</cp:lastModifiedBy>
  <cp:revision>40</cp:revision>
  <dcterms:created xsi:type="dcterms:W3CDTF">2019-01-17T17:13:17Z</dcterms:created>
  <dcterms:modified xsi:type="dcterms:W3CDTF">2019-01-28T17:07:18Z</dcterms:modified>
</cp:coreProperties>
</file>